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19"/>
  </p:notesMasterIdLst>
  <p:handoutMasterIdLst>
    <p:handoutMasterId r:id="rId20"/>
  </p:handoutMasterIdLst>
  <p:sldIdLst>
    <p:sldId id="257" r:id="rId5"/>
    <p:sldId id="268" r:id="rId6"/>
    <p:sldId id="269" r:id="rId7"/>
    <p:sldId id="270" r:id="rId8"/>
    <p:sldId id="271" r:id="rId9"/>
    <p:sldId id="272" r:id="rId10"/>
    <p:sldId id="273" r:id="rId11"/>
    <p:sldId id="274" r:id="rId12"/>
    <p:sldId id="275" r:id="rId13"/>
    <p:sldId id="276" r:id="rId14"/>
    <p:sldId id="277" r:id="rId15"/>
    <p:sldId id="278" r:id="rId16"/>
    <p:sldId id="279" r:id="rId17"/>
    <p:sldId id="280" r:id="rId18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4B64F96-3A70-48EF-BE71-A71B452493F5}">
          <p14:sldIdLst>
            <p14:sldId id="257"/>
            <p14:sldId id="268"/>
          </p14:sldIdLst>
        </p14:section>
        <p14:section name="1. Graph Thinking" id="{CD39ED92-B5D8-4E2A-839F-C7B7380E0B55}">
          <p14:sldIdLst>
            <p14:sldId id="269"/>
            <p14:sldId id="270"/>
            <p14:sldId id="271"/>
            <p14:sldId id="272"/>
            <p14:sldId id="273"/>
            <p14:sldId id="274"/>
          </p14:sldIdLst>
        </p14:section>
        <p14:section name="2. Querying Graphs" id="{7090E834-29E3-4D73-AA3C-F9A5969AC063}">
          <p14:sldIdLst>
            <p14:sldId id="275"/>
            <p14:sldId id="276"/>
            <p14:sldId id="277"/>
          </p14:sldIdLst>
        </p14:section>
        <p14:section name="3. Exploring Neo4j" id="{D9C33D52-22CB-4712-90BA-A8CC4F64AA92}">
          <p14:sldIdLst>
            <p14:sldId id="278"/>
            <p14:sldId id="279"/>
            <p14:sldId id="28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5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94404"/>
    <a:srgbClr val="5F6F0F"/>
    <a:srgbClr val="718412"/>
    <a:srgbClr val="65741A"/>
    <a:srgbClr val="70811D"/>
    <a:srgbClr val="7B8D1F"/>
    <a:srgbClr val="839721"/>
    <a:srgbClr val="95AB25"/>
    <a:srgbClr val="BC5500"/>
    <a:srgbClr val="C45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>
      <p:cViewPr varScale="1">
        <p:scale>
          <a:sx n="118" d="100"/>
          <a:sy n="118" d="100"/>
        </p:scale>
        <p:origin x="255" y="282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2838" y="1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t>10/8/2025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D8D46A-B586-417D-BFBD-8C8FE0AAF762}" type="datetimeFigureOut">
              <a:rPr lang="en-US"/>
              <a:t>10/8/2025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BA5BD7-F043-4D1B-AA17-CD412FC534DE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diagonals"/>
          <p:cNvGrpSpPr/>
          <p:nvPr/>
        </p:nvGrpSpPr>
        <p:grpSpPr>
          <a:xfrm>
            <a:off x="7516443" y="4145281"/>
            <a:ext cx="4686117" cy="2731407"/>
            <a:chOff x="5638800" y="3108960"/>
            <a:chExt cx="3515503" cy="2048555"/>
          </a:xfrm>
        </p:grpSpPr>
        <p:cxnSp>
          <p:nvCxnSpPr>
            <p:cNvPr id="14" name="Straight Connector 13"/>
            <p:cNvCxnSpPr/>
            <p:nvPr/>
          </p:nvCxnSpPr>
          <p:spPr>
            <a:xfrm flipV="1">
              <a:off x="5638800" y="3108960"/>
              <a:ext cx="3515503" cy="2037116"/>
            </a:xfrm>
            <a:prstGeom prst="line">
              <a:avLst/>
            </a:pr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V="1">
              <a:off x="6004643" y="3333750"/>
              <a:ext cx="3149660" cy="1823765"/>
            </a:xfrm>
            <a:prstGeom prst="line">
              <a:avLst/>
            </a:pr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V="1">
              <a:off x="6388342" y="3549891"/>
              <a:ext cx="2765961" cy="1600149"/>
            </a:xfrm>
            <a:prstGeom prst="lin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2" name="bottom lines"/>
          <p:cNvGrpSpPr/>
          <p:nvPr/>
        </p:nvGrpSpPr>
        <p:grpSpPr>
          <a:xfrm>
            <a:off x="-8916" y="6057149"/>
            <a:ext cx="5498726" cy="820207"/>
            <a:chOff x="-6689" y="4553748"/>
            <a:chExt cx="4125119" cy="615155"/>
          </a:xfrm>
        </p:grpSpPr>
        <p:sp>
          <p:nvSpPr>
            <p:cNvPr id="9" name="Freeform 8"/>
            <p:cNvSpPr/>
            <p:nvPr/>
          </p:nvSpPr>
          <p:spPr>
            <a:xfrm rot="16200000">
              <a:off x="1754302" y="2802395"/>
              <a:ext cx="612775" cy="411548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4115481 h 4115481"/>
                <a:gd name="connsiteX1" fmla="*/ 612775 w 612775"/>
                <a:gd name="connsiteY1" fmla="*/ 3180443 h 4115481"/>
                <a:gd name="connsiteX2" fmla="*/ 612775 w 612775"/>
                <a:gd name="connsiteY2" fmla="*/ 0 h 4115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775" h="4115481">
                  <a:moveTo>
                    <a:pt x="0" y="4115481"/>
                  </a:moveTo>
                  <a:lnTo>
                    <a:pt x="612775" y="3180443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  <p:sp>
          <p:nvSpPr>
            <p:cNvPr id="10" name="Freeform 9"/>
            <p:cNvSpPr/>
            <p:nvPr/>
          </p:nvSpPr>
          <p:spPr>
            <a:xfrm rot="16200000">
              <a:off x="1604659" y="3152814"/>
              <a:ext cx="410751" cy="3621427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202024 w 612775"/>
                <a:gd name="connsiteY1" fmla="*/ 3607676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10751 w 410751"/>
                <a:gd name="connsiteY2" fmla="*/ 0 h 3607676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09575 w 410751"/>
                <a:gd name="connsiteY2" fmla="*/ 185820 h 3607676"/>
                <a:gd name="connsiteX3" fmla="*/ 410751 w 410751"/>
                <a:gd name="connsiteY3" fmla="*/ 0 h 3607676"/>
                <a:gd name="connsiteX0" fmla="*/ 0 w 410751"/>
                <a:gd name="connsiteY0" fmla="*/ 3421856 h 3421856"/>
                <a:gd name="connsiteX1" fmla="*/ 410751 w 410751"/>
                <a:gd name="connsiteY1" fmla="*/ 2798680 h 3421856"/>
                <a:gd name="connsiteX2" fmla="*/ 409575 w 410751"/>
                <a:gd name="connsiteY2" fmla="*/ 0 h 3421856"/>
                <a:gd name="connsiteX0" fmla="*/ 0 w 410751"/>
                <a:gd name="connsiteY0" fmla="*/ 3614170 h 3614170"/>
                <a:gd name="connsiteX1" fmla="*/ 410751 w 410751"/>
                <a:gd name="connsiteY1" fmla="*/ 2990994 h 3614170"/>
                <a:gd name="connsiteX2" fmla="*/ 405947 w 410751"/>
                <a:gd name="connsiteY2" fmla="*/ 0 h 3614170"/>
                <a:gd name="connsiteX0" fmla="*/ 0 w 410751"/>
                <a:gd name="connsiteY0" fmla="*/ 3621427 h 3621427"/>
                <a:gd name="connsiteX1" fmla="*/ 410751 w 410751"/>
                <a:gd name="connsiteY1" fmla="*/ 2998251 h 3621427"/>
                <a:gd name="connsiteX2" fmla="*/ 405947 w 410751"/>
                <a:gd name="connsiteY2" fmla="*/ 0 h 3621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751" h="3621427">
                  <a:moveTo>
                    <a:pt x="0" y="3621427"/>
                  </a:moveTo>
                  <a:lnTo>
                    <a:pt x="410751" y="2998251"/>
                  </a:lnTo>
                  <a:cubicBezTo>
                    <a:pt x="410359" y="2065358"/>
                    <a:pt x="406339" y="932893"/>
                    <a:pt x="405947" y="0"/>
                  </a:cubicBezTo>
                </a:path>
              </a:pathLst>
            </a:cu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  <p:sp>
          <p:nvSpPr>
            <p:cNvPr id="11" name="Freeform 10"/>
            <p:cNvSpPr/>
            <p:nvPr/>
          </p:nvSpPr>
          <p:spPr>
            <a:xfrm rot="16200000">
              <a:off x="1462308" y="3453376"/>
              <a:ext cx="241768" cy="317976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373856 w 612775"/>
                <a:gd name="connsiteY1" fmla="*/ 3344891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919 w 238919"/>
                <a:gd name="connsiteY2" fmla="*/ 0 h 3344891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125 w 238919"/>
                <a:gd name="connsiteY2" fmla="*/ 368330 h 3344891"/>
                <a:gd name="connsiteX3" fmla="*/ 238919 w 238919"/>
                <a:gd name="connsiteY3" fmla="*/ 0 h 3344891"/>
                <a:gd name="connsiteX0" fmla="*/ 0 w 238919"/>
                <a:gd name="connsiteY0" fmla="*/ 2976561 h 2976561"/>
                <a:gd name="connsiteX1" fmla="*/ 238919 w 238919"/>
                <a:gd name="connsiteY1" fmla="*/ 2616170 h 2976561"/>
                <a:gd name="connsiteX2" fmla="*/ 238125 w 238919"/>
                <a:gd name="connsiteY2" fmla="*/ 0 h 2976561"/>
                <a:gd name="connsiteX0" fmla="*/ 0 w 241768"/>
                <a:gd name="connsiteY0" fmla="*/ 3179761 h 3179761"/>
                <a:gd name="connsiteX1" fmla="*/ 238919 w 241768"/>
                <a:gd name="connsiteY1" fmla="*/ 2819370 h 3179761"/>
                <a:gd name="connsiteX2" fmla="*/ 241754 w 241768"/>
                <a:gd name="connsiteY2" fmla="*/ 0 h 3179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1768" h="3179761">
                  <a:moveTo>
                    <a:pt x="0" y="3179761"/>
                  </a:moveTo>
                  <a:lnTo>
                    <a:pt x="238919" y="2819370"/>
                  </a:lnTo>
                  <a:cubicBezTo>
                    <a:pt x="238654" y="1947313"/>
                    <a:pt x="242019" y="872057"/>
                    <a:pt x="241754" y="0"/>
                  </a:cubicBezTo>
                </a:path>
              </a:pathLst>
            </a:cu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5176" y="584200"/>
            <a:ext cx="8735325" cy="2000251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5176" y="2616200"/>
            <a:ext cx="8735325" cy="17526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800" cap="all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2" name="Date Placeholder 2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10/8/2025</a:t>
            </a:fld>
            <a:endParaRPr/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24" name="Slide Number Placeholder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10/8/2025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96675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584200"/>
            <a:ext cx="2742486" cy="5588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8882" y="584200"/>
            <a:ext cx="7414869" cy="5588000"/>
          </a:xfrm>
        </p:spPr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10/8/2025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95886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10/8/2025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diagonals"/>
          <p:cNvGrpSpPr/>
          <p:nvPr/>
        </p:nvGrpSpPr>
        <p:grpSpPr>
          <a:xfrm>
            <a:off x="7516443" y="4145281"/>
            <a:ext cx="4686117" cy="2731407"/>
            <a:chOff x="5638800" y="3108960"/>
            <a:chExt cx="3515503" cy="2048555"/>
          </a:xfrm>
        </p:grpSpPr>
        <p:cxnSp>
          <p:nvCxnSpPr>
            <p:cNvPr id="12" name="Straight Connector 11"/>
            <p:cNvCxnSpPr/>
            <p:nvPr/>
          </p:nvCxnSpPr>
          <p:spPr>
            <a:xfrm flipV="1">
              <a:off x="5638800" y="3108960"/>
              <a:ext cx="3515503" cy="2037116"/>
            </a:xfrm>
            <a:prstGeom prst="line">
              <a:avLst/>
            </a:pr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V="1">
              <a:off x="6004643" y="3333750"/>
              <a:ext cx="3149660" cy="1823765"/>
            </a:xfrm>
            <a:prstGeom prst="line">
              <a:avLst/>
            </a:pr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V="1">
              <a:off x="6388342" y="3549891"/>
              <a:ext cx="2765961" cy="1600149"/>
            </a:xfrm>
            <a:prstGeom prst="lin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5177" y="2209801"/>
            <a:ext cx="8938472" cy="2764335"/>
          </a:xfrm>
        </p:spPr>
        <p:txBody>
          <a:bodyPr anchor="b">
            <a:normAutofit/>
          </a:bodyPr>
          <a:lstStyle>
            <a:lvl1pPr algn="l">
              <a:defRPr sz="54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5176" y="4951266"/>
            <a:ext cx="7069519" cy="1220933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800" cap="all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10/8/2025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18883" y="1706880"/>
            <a:ext cx="5078677" cy="446532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0707" y="1706880"/>
            <a:ext cx="5078677" cy="446532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10/8/2025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57647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8883" y="1701800"/>
            <a:ext cx="5082740" cy="91440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800" b="0" cap="all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18883" y="2717800"/>
            <a:ext cx="5078677" cy="3454400"/>
          </a:xfrm>
        </p:spPr>
        <p:txBody>
          <a:bodyPr>
            <a:no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96644" y="1701800"/>
            <a:ext cx="5082740" cy="91440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800" b="0" cap="all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00707" y="2717800"/>
            <a:ext cx="5078677" cy="3454400"/>
          </a:xfrm>
        </p:spPr>
        <p:txBody>
          <a:bodyPr>
            <a:no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 baseline="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10/8/2025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95381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10/8/2025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15229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10/8/2025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8882" y="1701800"/>
            <a:ext cx="4062942" cy="2438400"/>
          </a:xfrm>
        </p:spPr>
        <p:txBody>
          <a:bodyPr anchor="b">
            <a:normAutofit/>
          </a:bodyPr>
          <a:lstStyle>
            <a:lvl1pPr algn="l">
              <a:defRPr sz="2800" b="0" cap="all" spc="20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8882" y="4241800"/>
            <a:ext cx="4062942" cy="19304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84971" y="584200"/>
            <a:ext cx="6094413" cy="55880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10/8/2025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18139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8882" y="1701800"/>
            <a:ext cx="4062942" cy="2438400"/>
          </a:xfrm>
        </p:spPr>
        <p:txBody>
          <a:bodyPr anchor="b">
            <a:normAutofit/>
          </a:bodyPr>
          <a:lstStyle>
            <a:lvl1pPr algn="l">
              <a:defRPr sz="2800" b="0" cap="all" spc="20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8882" y="4241800"/>
            <a:ext cx="4062942" cy="19304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5484971" y="584200"/>
            <a:ext cx="6094413" cy="5588000"/>
          </a:xfrm>
          <a:ln w="12700">
            <a:solidFill>
              <a:schemeClr val="bg1">
                <a:lumMod val="75000"/>
                <a:lumOff val="25000"/>
              </a:schemeClr>
            </a:solidFill>
            <a:miter lim="800000"/>
          </a:ln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609493" indent="0">
              <a:buNone/>
              <a:defRPr sz="3700"/>
            </a:lvl2pPr>
            <a:lvl3pPr marL="1218987" indent="0">
              <a:buNone/>
              <a:defRPr sz="3200"/>
            </a:lvl3pPr>
            <a:lvl4pPr marL="1828480" indent="0">
              <a:buNone/>
              <a:defRPr sz="2700"/>
            </a:lvl4pPr>
            <a:lvl5pPr marL="2437973" indent="0">
              <a:buNone/>
              <a:defRPr sz="2700"/>
            </a:lvl5pPr>
            <a:lvl6pPr marL="3047467" indent="0">
              <a:buNone/>
              <a:defRPr sz="2700"/>
            </a:lvl6pPr>
            <a:lvl7pPr marL="3656960" indent="0">
              <a:buNone/>
              <a:defRPr sz="2700"/>
            </a:lvl7pPr>
            <a:lvl8pPr marL="4266453" indent="0">
              <a:buNone/>
              <a:defRPr sz="2700"/>
            </a:lvl8pPr>
            <a:lvl9pPr marL="4875947" indent="0">
              <a:buNone/>
              <a:defRPr sz="27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10/8/2025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23431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100000"/>
                <a:shade val="0"/>
                <a:satMod val="100000"/>
              </a:schemeClr>
            </a:gs>
            <a:gs pos="85000">
              <a:schemeClr val="bg2">
                <a:tint val="100000"/>
                <a:shade val="30000"/>
                <a:satMod val="100000"/>
              </a:schemeClr>
            </a:gs>
            <a:gs pos="100000">
              <a:schemeClr val="bg2">
                <a:shade val="60000"/>
                <a:satMod val="100000"/>
              </a:schemeClr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left lines"/>
          <p:cNvGrpSpPr/>
          <p:nvPr/>
        </p:nvGrpSpPr>
        <p:grpSpPr>
          <a:xfrm>
            <a:off x="-15870" y="-3174"/>
            <a:ext cx="819993" cy="5229225"/>
            <a:chOff x="-11906" y="-2381"/>
            <a:chExt cx="615155" cy="3921919"/>
          </a:xfrm>
        </p:grpSpPr>
        <p:sp>
          <p:nvSpPr>
            <p:cNvPr id="10" name="Freeform 9"/>
            <p:cNvSpPr/>
            <p:nvPr/>
          </p:nvSpPr>
          <p:spPr>
            <a:xfrm>
              <a:off x="-9526" y="0"/>
              <a:ext cx="612775" cy="3919538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775" h="3919538">
                  <a:moveTo>
                    <a:pt x="0" y="3919538"/>
                  </a:moveTo>
                  <a:lnTo>
                    <a:pt x="612775" y="2984500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Freeform 10"/>
            <p:cNvSpPr/>
            <p:nvPr/>
          </p:nvSpPr>
          <p:spPr>
            <a:xfrm>
              <a:off x="-11906" y="0"/>
              <a:ext cx="410751" cy="3421856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202024 w 612775"/>
                <a:gd name="connsiteY1" fmla="*/ 3607676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10751 w 410751"/>
                <a:gd name="connsiteY2" fmla="*/ 0 h 3607676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09575 w 410751"/>
                <a:gd name="connsiteY2" fmla="*/ 185820 h 3607676"/>
                <a:gd name="connsiteX3" fmla="*/ 410751 w 410751"/>
                <a:gd name="connsiteY3" fmla="*/ 0 h 3607676"/>
                <a:gd name="connsiteX0" fmla="*/ 0 w 410751"/>
                <a:gd name="connsiteY0" fmla="*/ 3421856 h 3421856"/>
                <a:gd name="connsiteX1" fmla="*/ 410751 w 410751"/>
                <a:gd name="connsiteY1" fmla="*/ 2798680 h 3421856"/>
                <a:gd name="connsiteX2" fmla="*/ 409575 w 410751"/>
                <a:gd name="connsiteY2" fmla="*/ 0 h 342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751" h="3421856">
                  <a:moveTo>
                    <a:pt x="0" y="3421856"/>
                  </a:moveTo>
                  <a:lnTo>
                    <a:pt x="410751" y="2798680"/>
                  </a:lnTo>
                  <a:lnTo>
                    <a:pt x="409575" y="0"/>
                  </a:lnTo>
                </a:path>
              </a:pathLst>
            </a:cu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4" name="Freeform 13"/>
            <p:cNvSpPr/>
            <p:nvPr/>
          </p:nvSpPr>
          <p:spPr>
            <a:xfrm>
              <a:off x="-7144" y="-2381"/>
              <a:ext cx="238919" cy="297656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373856 w 612775"/>
                <a:gd name="connsiteY1" fmla="*/ 3344891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919 w 238919"/>
                <a:gd name="connsiteY2" fmla="*/ 0 h 3344891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125 w 238919"/>
                <a:gd name="connsiteY2" fmla="*/ 368330 h 3344891"/>
                <a:gd name="connsiteX3" fmla="*/ 238919 w 238919"/>
                <a:gd name="connsiteY3" fmla="*/ 0 h 3344891"/>
                <a:gd name="connsiteX0" fmla="*/ 0 w 238919"/>
                <a:gd name="connsiteY0" fmla="*/ 2976561 h 2976561"/>
                <a:gd name="connsiteX1" fmla="*/ 238919 w 238919"/>
                <a:gd name="connsiteY1" fmla="*/ 2616170 h 2976561"/>
                <a:gd name="connsiteX2" fmla="*/ 238125 w 238919"/>
                <a:gd name="connsiteY2" fmla="*/ 0 h 2976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8919" h="2976561">
                  <a:moveTo>
                    <a:pt x="0" y="2976561"/>
                  </a:moveTo>
                  <a:lnTo>
                    <a:pt x="238919" y="2616170"/>
                  </a:lnTo>
                  <a:cubicBezTo>
                    <a:pt x="238654" y="1744113"/>
                    <a:pt x="238390" y="872057"/>
                    <a:pt x="238125" y="0"/>
                  </a:cubicBezTo>
                </a:path>
              </a:pathLst>
            </a:cu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1223963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8883" y="1701797"/>
            <a:ext cx="10360501" cy="4462272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18882" y="6356352"/>
            <a:ext cx="2234618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DFD029-FB74-4578-B929-F66AA97659CA}" type="datetimeFigureOut">
              <a:rPr lang="en-US"/>
              <a:pPr/>
              <a:t>10/8/2025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53501" y="6356352"/>
            <a:ext cx="5281824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63649" y="6356352"/>
            <a:ext cx="1015735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90000"/>
        </a:lnSpc>
        <a:spcBef>
          <a:spcPts val="1600"/>
        </a:spcBef>
        <a:buClr>
          <a:schemeClr val="accent1"/>
        </a:buClr>
        <a:buSzPct val="100000"/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yasenstar/learn_graphdb/tree/main/neo4j/neo4j_fundamentals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6612" y="28876"/>
            <a:ext cx="6145636" cy="863600"/>
          </a:xfrm>
        </p:spPr>
        <p:txBody>
          <a:bodyPr/>
          <a:lstStyle/>
          <a:p>
            <a:r>
              <a:rPr lang="en-US" dirty="0"/>
              <a:t>Neo4j Fundamentals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976290" y="2362200"/>
            <a:ext cx="5459836" cy="1117600"/>
          </a:xfrm>
        </p:spPr>
        <p:txBody>
          <a:bodyPr anchor="ctr">
            <a:normAutofit lnSpcReduction="10000"/>
          </a:bodyPr>
          <a:lstStyle/>
          <a:p>
            <a:r>
              <a:rPr lang="en-US" sz="4000" dirty="0"/>
              <a:t>Opening &amp; </a:t>
            </a:r>
          </a:p>
          <a:p>
            <a:r>
              <a:rPr lang="en-US" sz="4000" dirty="0"/>
              <a:t>Introduction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89EC23-F93D-94CA-E966-305D410015F7}"/>
              </a:ext>
            </a:extLst>
          </p:cNvPr>
          <p:cNvSpPr txBox="1"/>
          <p:nvPr/>
        </p:nvSpPr>
        <p:spPr>
          <a:xfrm>
            <a:off x="2299246" y="685800"/>
            <a:ext cx="1329211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03A015-86B0-BABE-4989-8C18961D8E2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</a:blip>
          <a:stretch>
            <a:fillRect/>
          </a:stretch>
        </p:blipFill>
        <p:spPr>
          <a:xfrm>
            <a:off x="4951412" y="1600200"/>
            <a:ext cx="6825509" cy="31817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F9B0BD5-59CF-8442-69CE-E39D5D8DEB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89138"/>
            <a:ext cx="2385815" cy="12398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DC6457B-6A6F-DA5C-9D78-FE0D258BCB07}"/>
              </a:ext>
            </a:extLst>
          </p:cNvPr>
          <p:cNvSpPr txBox="1"/>
          <p:nvPr/>
        </p:nvSpPr>
        <p:spPr>
          <a:xfrm>
            <a:off x="150812" y="4828990"/>
            <a:ext cx="58674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Reference Material:</a:t>
            </a:r>
          </a:p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hlinkClick r:id="rId4"/>
              </a:rPr>
              <a:t>https://github.com/yasenstar/learn_graphdb/tree/main/neo4j/neo4j_fundamentals</a:t>
            </a:r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2291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141F1C-64F7-53E6-3801-82E419A74D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AFA8A45-2A18-4571-8B01-0ED7847F7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8449" y="789138"/>
            <a:ext cx="6553200" cy="1343212"/>
          </a:xfrm>
        </p:spPr>
        <p:txBody>
          <a:bodyPr anchor="ctr">
            <a:normAutofit/>
          </a:bodyPr>
          <a:lstStyle/>
          <a:p>
            <a:r>
              <a:rPr lang="en-US" dirty="0"/>
              <a:t>2 Querying Graph</a:t>
            </a:r>
            <a:br>
              <a:rPr lang="en-US" dirty="0"/>
            </a:br>
            <a:r>
              <a:rPr lang="en-US" dirty="0"/>
              <a:t>2.2 Pattern Matching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F326FF-2952-CE18-D760-7A052DA8F2A1}"/>
              </a:ext>
            </a:extLst>
          </p:cNvPr>
          <p:cNvSpPr txBox="1">
            <a:spLocks/>
          </p:cNvSpPr>
          <p:nvPr/>
        </p:nvSpPr>
        <p:spPr>
          <a:xfrm>
            <a:off x="836612" y="28876"/>
            <a:ext cx="6145636" cy="863600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/>
              <a:t>Neo4j Fundamentals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F8A172-6715-64E4-6BD8-3FA6754669D3}"/>
              </a:ext>
            </a:extLst>
          </p:cNvPr>
          <p:cNvSpPr txBox="1"/>
          <p:nvPr/>
        </p:nvSpPr>
        <p:spPr>
          <a:xfrm>
            <a:off x="2299246" y="685800"/>
            <a:ext cx="1329210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09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84CB84-A4F4-DA38-BF6E-066EC85A43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9138"/>
            <a:ext cx="2385815" cy="12398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02724EC-B498-C7F4-5DBD-EA36476508C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608012" y="2142181"/>
            <a:ext cx="8610600" cy="43106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3815E68-5F61-FB17-8CF7-387BB408EF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66212" y="1409074"/>
            <a:ext cx="2776928" cy="411480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52411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0E1F35-497A-86B4-748D-EDBD8E5CFD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09227C17-9A4A-F186-583D-37B68B24A8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8449" y="789138"/>
            <a:ext cx="6553200" cy="1343212"/>
          </a:xfrm>
        </p:spPr>
        <p:txBody>
          <a:bodyPr anchor="ctr">
            <a:normAutofit/>
          </a:bodyPr>
          <a:lstStyle/>
          <a:p>
            <a:r>
              <a:rPr lang="en-US" dirty="0"/>
              <a:t>2 Querying Graph</a:t>
            </a:r>
            <a:br>
              <a:rPr lang="en-US" dirty="0"/>
            </a:br>
            <a:r>
              <a:rPr lang="en-US" dirty="0"/>
              <a:t>2.3 Creating Graphs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2C662C-3EBF-1E0C-ACB7-5B0101897F89}"/>
              </a:ext>
            </a:extLst>
          </p:cNvPr>
          <p:cNvSpPr txBox="1">
            <a:spLocks/>
          </p:cNvSpPr>
          <p:nvPr/>
        </p:nvSpPr>
        <p:spPr>
          <a:xfrm>
            <a:off x="836612" y="28876"/>
            <a:ext cx="6145636" cy="863600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/>
              <a:t>Neo4j Fundamentals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4BB134-9E86-4BC2-3FBF-E801C6B6288C}"/>
              </a:ext>
            </a:extLst>
          </p:cNvPr>
          <p:cNvSpPr txBox="1"/>
          <p:nvPr/>
        </p:nvSpPr>
        <p:spPr>
          <a:xfrm>
            <a:off x="2299247" y="685800"/>
            <a:ext cx="1329210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F1F5130-9E86-BD75-A2BB-62170D0457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9138"/>
            <a:ext cx="2385815" cy="12398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97C3D83-F142-FBA3-14A6-F4DB0A4EF98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989012" y="2029011"/>
            <a:ext cx="8458200" cy="46425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83F5655-6021-448D-C9E1-DF7BC50937F6}"/>
              </a:ext>
            </a:extLst>
          </p:cNvPr>
          <p:cNvSpPr txBox="1"/>
          <p:nvPr/>
        </p:nvSpPr>
        <p:spPr>
          <a:xfrm>
            <a:off x="6399212" y="2659559"/>
            <a:ext cx="453585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CREATE vs. MERGE</a:t>
            </a:r>
          </a:p>
        </p:txBody>
      </p:sp>
    </p:spTree>
    <p:extLst>
      <p:ext uri="{BB962C8B-B14F-4D97-AF65-F5344CB8AC3E}">
        <p14:creationId xmlns:p14="http://schemas.microsoft.com/office/powerpoint/2010/main" val="2121582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233387-DCE6-20CD-2F02-D263BA1A5B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87565AD5-214C-EED1-A80E-28383B47BE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8449" y="789138"/>
            <a:ext cx="6553200" cy="1343212"/>
          </a:xfrm>
        </p:spPr>
        <p:txBody>
          <a:bodyPr anchor="ctr">
            <a:normAutofit/>
          </a:bodyPr>
          <a:lstStyle/>
          <a:p>
            <a:r>
              <a:rPr lang="en-US" sz="4800" dirty="0"/>
              <a:t>3. Exploring Neo4j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12C37F-2BE4-9917-191C-4B8B3148F64C}"/>
              </a:ext>
            </a:extLst>
          </p:cNvPr>
          <p:cNvSpPr txBox="1">
            <a:spLocks/>
          </p:cNvSpPr>
          <p:nvPr/>
        </p:nvSpPr>
        <p:spPr>
          <a:xfrm>
            <a:off x="836612" y="28876"/>
            <a:ext cx="6145636" cy="863600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/>
              <a:t>Neo4j Fundamentals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2E85E90-1BE4-D9DC-D4BF-2B6C1BA80B14}"/>
              </a:ext>
            </a:extLst>
          </p:cNvPr>
          <p:cNvSpPr txBox="1"/>
          <p:nvPr/>
        </p:nvSpPr>
        <p:spPr>
          <a:xfrm>
            <a:off x="2299247" y="685800"/>
            <a:ext cx="1329210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B39842-76AD-270F-6E36-42CD537107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9138"/>
            <a:ext cx="2385815" cy="12398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FC84DEC-9198-CB62-962A-ACAF294223F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760413" y="2245803"/>
            <a:ext cx="9448800" cy="39008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32376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813049-BE84-D61C-7138-478E0760B1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ADA57B-599F-F735-2A39-EF7D9053027D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5F6F6"/>
              </a:clrFrom>
              <a:clrTo>
                <a:srgbClr val="F5F6F6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93606" y="0"/>
            <a:ext cx="10201613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51E1F73-4243-90C0-4180-079AB86DEE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1212" y="3352800"/>
            <a:ext cx="6258798" cy="21910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2E0F092-D808-374D-7E6A-D6B50F4680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6658" y="827748"/>
            <a:ext cx="3079171" cy="16002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6964622-DA46-C882-B222-57AE0F602D69}"/>
              </a:ext>
            </a:extLst>
          </p:cNvPr>
          <p:cNvSpPr txBox="1"/>
          <p:nvPr/>
        </p:nvSpPr>
        <p:spPr>
          <a:xfrm>
            <a:off x="7161212" y="1371600"/>
            <a:ext cx="931665" cy="1862048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1500" b="1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875955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932100-3152-CE74-6712-371CDA20D1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B074087-8A68-B959-C4E4-D020E10C6E02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5F6F6"/>
              </a:clrFrom>
              <a:clrTo>
                <a:srgbClr val="F5F6F6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93606" y="0"/>
            <a:ext cx="10201613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9D10511-9C69-4E81-639B-CC26A8119D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1212" y="3352800"/>
            <a:ext cx="6258798" cy="21910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726B5CD-020D-427E-85E3-B519527E69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6658" y="827748"/>
            <a:ext cx="3079171" cy="16002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13349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3848449" y="789138"/>
            <a:ext cx="6553200" cy="1223963"/>
          </a:xfrm>
        </p:spPr>
        <p:txBody>
          <a:bodyPr anchor="ctr">
            <a:normAutofit/>
          </a:bodyPr>
          <a:lstStyle/>
          <a:p>
            <a:r>
              <a:rPr lang="en-US" sz="4000" b="1" dirty="0"/>
              <a:t>3. Exploring Neo4j</a:t>
            </a:r>
            <a:br>
              <a:rPr lang="en-US" dirty="0"/>
            </a:br>
            <a:r>
              <a:rPr lang="en-US" dirty="0"/>
              <a:t>3.1 Get Neo4j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B7EDFF-4A46-6EBC-C77A-BDAF4A84A64B}"/>
              </a:ext>
            </a:extLst>
          </p:cNvPr>
          <p:cNvSpPr txBox="1">
            <a:spLocks/>
          </p:cNvSpPr>
          <p:nvPr/>
        </p:nvSpPr>
        <p:spPr>
          <a:xfrm>
            <a:off x="836612" y="28876"/>
            <a:ext cx="6145636" cy="863600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/>
              <a:t>Neo4j Fundamentals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962BCD-774A-91A5-8365-94D2485BB04D}"/>
              </a:ext>
            </a:extLst>
          </p:cNvPr>
          <p:cNvSpPr txBox="1"/>
          <p:nvPr/>
        </p:nvSpPr>
        <p:spPr>
          <a:xfrm>
            <a:off x="2299246" y="685800"/>
            <a:ext cx="1329210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D81DDD-A157-F41B-8137-75ED1539F0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9138"/>
            <a:ext cx="2385815" cy="12398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7C92B60-C50C-AB77-4079-43B90FC52F4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</a:blip>
          <a:stretch>
            <a:fillRect/>
          </a:stretch>
        </p:blipFill>
        <p:spPr>
          <a:xfrm>
            <a:off x="455612" y="2308118"/>
            <a:ext cx="10514012" cy="43212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EA9489E-C4EE-3A70-BF2D-B5DC64EEA0A3}"/>
              </a:ext>
            </a:extLst>
          </p:cNvPr>
          <p:cNvSpPr txBox="1"/>
          <p:nvPr/>
        </p:nvSpPr>
        <p:spPr>
          <a:xfrm>
            <a:off x="5789612" y="2133600"/>
            <a:ext cx="4876800" cy="1200329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zh-CN" altLang="en-US" dirty="0"/>
              <a:t>工欲善其事 必先利其器</a:t>
            </a:r>
            <a:endParaRPr lang="en-US" altLang="zh-CN" dirty="0"/>
          </a:p>
          <a:p>
            <a:r>
              <a:rPr lang="en-US" dirty="0"/>
              <a:t>To do a good job, one must first sharpen one's tools.</a:t>
            </a:r>
          </a:p>
        </p:txBody>
      </p:sp>
    </p:spTree>
    <p:extLst>
      <p:ext uri="{BB962C8B-B14F-4D97-AF65-F5344CB8AC3E}">
        <p14:creationId xmlns:p14="http://schemas.microsoft.com/office/powerpoint/2010/main" val="3529114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1EF372-8EC1-BF4F-BB55-C0E5B9413B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51DABAD-E9FF-9E96-0BE2-7AEF0D3A88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8449" y="789138"/>
            <a:ext cx="6553200" cy="1239873"/>
          </a:xfrm>
        </p:spPr>
        <p:txBody>
          <a:bodyPr anchor="ctr">
            <a:normAutofit fontScale="90000"/>
          </a:bodyPr>
          <a:lstStyle/>
          <a:p>
            <a:r>
              <a:rPr lang="en-US" dirty="0"/>
              <a:t>1. Graph Thinking</a:t>
            </a:r>
            <a:br>
              <a:rPr lang="en-US" dirty="0"/>
            </a:br>
            <a:r>
              <a:rPr lang="en-US" dirty="0"/>
              <a:t>1.1 What is Neo4j?</a:t>
            </a:r>
            <a:br>
              <a:rPr lang="en-US" dirty="0"/>
            </a:br>
            <a:r>
              <a:rPr lang="en-US" dirty="0"/>
              <a:t>– Create a Node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CDA262-B87B-DB2D-851F-129E41B82A23}"/>
              </a:ext>
            </a:extLst>
          </p:cNvPr>
          <p:cNvSpPr txBox="1">
            <a:spLocks/>
          </p:cNvSpPr>
          <p:nvPr/>
        </p:nvSpPr>
        <p:spPr>
          <a:xfrm>
            <a:off x="836612" y="28876"/>
            <a:ext cx="6145636" cy="863600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/>
              <a:t>Neo4j Fundamentals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F9C278-6ABC-C101-5C5D-85CC49E6BD39}"/>
              </a:ext>
            </a:extLst>
          </p:cNvPr>
          <p:cNvSpPr txBox="1"/>
          <p:nvPr/>
        </p:nvSpPr>
        <p:spPr>
          <a:xfrm>
            <a:off x="2299246" y="685800"/>
            <a:ext cx="1329210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117182-DFD9-030F-E34D-1F768F581F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9138"/>
            <a:ext cx="2385815" cy="12398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988FB6-2229-8270-2D5B-F2C0C1B7B57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</a:blip>
          <a:stretch>
            <a:fillRect/>
          </a:stretch>
        </p:blipFill>
        <p:spPr>
          <a:xfrm>
            <a:off x="1065212" y="2132349"/>
            <a:ext cx="10013285" cy="44970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54981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FB285B-D98D-DB02-9593-8A3B133D38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4AA28B16-AA82-D4F4-B557-9E0691251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8449" y="789138"/>
            <a:ext cx="6553200" cy="1223963"/>
          </a:xfrm>
        </p:spPr>
        <p:txBody>
          <a:bodyPr anchor="ctr">
            <a:normAutofit fontScale="90000"/>
          </a:bodyPr>
          <a:lstStyle/>
          <a:p>
            <a:r>
              <a:rPr lang="en-US" dirty="0"/>
              <a:t>1. Graph Thinking</a:t>
            </a:r>
            <a:br>
              <a:rPr lang="en-US" dirty="0"/>
            </a:br>
            <a:r>
              <a:rPr lang="en-US" dirty="0"/>
              <a:t>1.1 What is Neo4j?</a:t>
            </a:r>
            <a:br>
              <a:rPr lang="en-US" dirty="0"/>
            </a:br>
            <a:r>
              <a:rPr lang="en-US" dirty="0"/>
              <a:t>– Create more Nodes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8B9333-FF78-8DFD-3A19-55EB14B9DA83}"/>
              </a:ext>
            </a:extLst>
          </p:cNvPr>
          <p:cNvSpPr txBox="1">
            <a:spLocks/>
          </p:cNvSpPr>
          <p:nvPr/>
        </p:nvSpPr>
        <p:spPr>
          <a:xfrm>
            <a:off x="836612" y="28876"/>
            <a:ext cx="6145636" cy="863600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/>
              <a:t>Neo4j Fundamentals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784650-5C12-D06A-1D8B-6EE89D4C0815}"/>
              </a:ext>
            </a:extLst>
          </p:cNvPr>
          <p:cNvSpPr txBox="1"/>
          <p:nvPr/>
        </p:nvSpPr>
        <p:spPr>
          <a:xfrm>
            <a:off x="2299246" y="685800"/>
            <a:ext cx="1329210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03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17DA7E0-454C-E2E0-6A51-551140D814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9138"/>
            <a:ext cx="2385815" cy="12398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3DF3F9-85D3-C52C-61C2-B0E5E2E911F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</a:blip>
          <a:stretch>
            <a:fillRect/>
          </a:stretch>
        </p:blipFill>
        <p:spPr>
          <a:xfrm>
            <a:off x="410409" y="2161361"/>
            <a:ext cx="10993800" cy="42394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51809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FDAD31-51E0-F13F-3117-959B212468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1421C20D-7A4C-3D7F-ADB7-99A9BDEF52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8449" y="789138"/>
            <a:ext cx="6553200" cy="1343212"/>
          </a:xfrm>
        </p:spPr>
        <p:txBody>
          <a:bodyPr anchor="ctr">
            <a:normAutofit fontScale="90000"/>
          </a:bodyPr>
          <a:lstStyle/>
          <a:p>
            <a:r>
              <a:rPr lang="en-US" dirty="0"/>
              <a:t>1. Graph Thinking</a:t>
            </a:r>
            <a:br>
              <a:rPr lang="en-US" dirty="0"/>
            </a:br>
            <a:r>
              <a:rPr lang="en-US" dirty="0"/>
              <a:t>1.1 What is Neo4j?</a:t>
            </a:r>
            <a:br>
              <a:rPr lang="en-US" dirty="0"/>
            </a:br>
            <a:r>
              <a:rPr lang="en-US" dirty="0"/>
              <a:t>– Create Relationships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09924B-18CE-F009-BF50-608516841AC6}"/>
              </a:ext>
            </a:extLst>
          </p:cNvPr>
          <p:cNvSpPr txBox="1">
            <a:spLocks/>
          </p:cNvSpPr>
          <p:nvPr/>
        </p:nvSpPr>
        <p:spPr>
          <a:xfrm>
            <a:off x="836612" y="28876"/>
            <a:ext cx="6145636" cy="863600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/>
              <a:t>Neo4j Fundamentals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B64C53-AE4C-652E-BCC0-6B2552DFEA49}"/>
              </a:ext>
            </a:extLst>
          </p:cNvPr>
          <p:cNvSpPr txBox="1"/>
          <p:nvPr/>
        </p:nvSpPr>
        <p:spPr>
          <a:xfrm>
            <a:off x="2299246" y="685800"/>
            <a:ext cx="1329210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4536AB-CF78-013E-2B21-6D2E543A54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9138"/>
            <a:ext cx="2385815" cy="12398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A7ABE83-5706-B0A4-5E75-7EC43430B92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</a:blip>
          <a:stretch>
            <a:fillRect/>
          </a:stretch>
        </p:blipFill>
        <p:spPr>
          <a:xfrm>
            <a:off x="455613" y="2138766"/>
            <a:ext cx="10820400" cy="42661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08023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EA6C6A-5513-9852-9224-9E3B8CA0FD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2FB40100-0D1F-79BD-67A5-4F422ECE2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8449" y="789138"/>
            <a:ext cx="6553200" cy="1343212"/>
          </a:xfrm>
        </p:spPr>
        <p:txBody>
          <a:bodyPr anchor="ctr">
            <a:normAutofit fontScale="90000"/>
          </a:bodyPr>
          <a:lstStyle/>
          <a:p>
            <a:r>
              <a:rPr lang="en-US" dirty="0"/>
              <a:t>1. Graph Thinking</a:t>
            </a:r>
            <a:br>
              <a:rPr lang="en-US" dirty="0"/>
            </a:br>
            <a:r>
              <a:rPr lang="en-US" dirty="0"/>
              <a:t>1.1 What is Neo4j?</a:t>
            </a:r>
            <a:br>
              <a:rPr lang="en-US" dirty="0"/>
            </a:br>
            <a:r>
              <a:rPr lang="en-US" dirty="0"/>
              <a:t>– </a:t>
            </a:r>
            <a:r>
              <a:rPr lang="en-US"/>
              <a:t>Create Properties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1F2D37-0620-0A1E-60D9-C577543F21F9}"/>
              </a:ext>
            </a:extLst>
          </p:cNvPr>
          <p:cNvSpPr txBox="1">
            <a:spLocks/>
          </p:cNvSpPr>
          <p:nvPr/>
        </p:nvSpPr>
        <p:spPr>
          <a:xfrm>
            <a:off x="836612" y="28876"/>
            <a:ext cx="6145636" cy="863600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/>
              <a:t>Neo4j Fundamentals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FBDF94-09FE-8BFE-9DF2-B7D3232BF09B}"/>
              </a:ext>
            </a:extLst>
          </p:cNvPr>
          <p:cNvSpPr txBox="1"/>
          <p:nvPr/>
        </p:nvSpPr>
        <p:spPr>
          <a:xfrm>
            <a:off x="2299246" y="685800"/>
            <a:ext cx="1329210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05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17C21F-BC64-AE64-A063-3D7EABAFC0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9138"/>
            <a:ext cx="2385815" cy="12398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D309C7C-F593-1A41-82F0-82775299B7F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</a:blip>
          <a:stretch>
            <a:fillRect/>
          </a:stretch>
        </p:blipFill>
        <p:spPr>
          <a:xfrm>
            <a:off x="1293812" y="2154006"/>
            <a:ext cx="9204796" cy="44753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34328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EC2F07-BAA0-50CB-0608-0A711E49F7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C962D61F-5DDA-34BD-3E18-2AF40708E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8449" y="789138"/>
            <a:ext cx="6553200" cy="1343212"/>
          </a:xfrm>
        </p:spPr>
        <p:txBody>
          <a:bodyPr anchor="ctr">
            <a:normAutofit/>
          </a:bodyPr>
          <a:lstStyle/>
          <a:p>
            <a:r>
              <a:rPr lang="en-US" dirty="0"/>
              <a:t>1. Graph Thinking</a:t>
            </a:r>
            <a:br>
              <a:rPr lang="en-US" dirty="0"/>
            </a:br>
            <a:r>
              <a:rPr lang="en-US" dirty="0"/>
              <a:t>1.2 Thinking In Graphs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7165D6-114B-DFA6-8821-EB1A1116FAC5}"/>
              </a:ext>
            </a:extLst>
          </p:cNvPr>
          <p:cNvSpPr txBox="1">
            <a:spLocks/>
          </p:cNvSpPr>
          <p:nvPr/>
        </p:nvSpPr>
        <p:spPr>
          <a:xfrm>
            <a:off x="836612" y="28876"/>
            <a:ext cx="6145636" cy="863600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/>
              <a:t>Neo4j Fundamentals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2C0A24-4E60-1A5C-D732-709E6EEA2337}"/>
              </a:ext>
            </a:extLst>
          </p:cNvPr>
          <p:cNvSpPr txBox="1"/>
          <p:nvPr/>
        </p:nvSpPr>
        <p:spPr>
          <a:xfrm>
            <a:off x="2299246" y="685800"/>
            <a:ext cx="1329210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06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757428-2DD9-C01B-4065-44A661C6D7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9138"/>
            <a:ext cx="2385815" cy="12398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39E58E0-59B7-B912-6839-B3DA798A413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303212" y="2029813"/>
            <a:ext cx="8153400" cy="42687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37F14EF-12D0-5455-D544-4CD6ACE64F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2212" y="3571448"/>
            <a:ext cx="4484454" cy="328655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074733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482F3E-9C15-5E5C-9C3C-3527DB5A97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0437E935-3772-3483-2BD0-AA0DB2F3CF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8449" y="789138"/>
            <a:ext cx="6553200" cy="1343212"/>
          </a:xfrm>
        </p:spPr>
        <p:txBody>
          <a:bodyPr anchor="ctr">
            <a:normAutofit/>
          </a:bodyPr>
          <a:lstStyle/>
          <a:p>
            <a:r>
              <a:rPr lang="en-US" dirty="0"/>
              <a:t>1. Graph Thinking</a:t>
            </a:r>
            <a:br>
              <a:rPr lang="en-US" dirty="0"/>
            </a:br>
            <a:r>
              <a:rPr lang="en-US" dirty="0"/>
              <a:t>1.3 Graphs are Everywhere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944F47-6FBC-EE62-8A06-851F9EE727A2}"/>
              </a:ext>
            </a:extLst>
          </p:cNvPr>
          <p:cNvSpPr txBox="1">
            <a:spLocks/>
          </p:cNvSpPr>
          <p:nvPr/>
        </p:nvSpPr>
        <p:spPr>
          <a:xfrm>
            <a:off x="836612" y="28876"/>
            <a:ext cx="6145636" cy="863600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/>
              <a:t>Neo4j Fundamentals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493D96-F76C-AAB2-C9C1-302A768C5FD7}"/>
              </a:ext>
            </a:extLst>
          </p:cNvPr>
          <p:cNvSpPr txBox="1"/>
          <p:nvPr/>
        </p:nvSpPr>
        <p:spPr>
          <a:xfrm>
            <a:off x="2299246" y="685800"/>
            <a:ext cx="1329210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07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AF75A8-E631-8D6A-DBAD-5359E5A5DB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9138"/>
            <a:ext cx="2385815" cy="12398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10ABD5F-6A1F-60B2-2010-1E61B422080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531812" y="2055984"/>
            <a:ext cx="10742612" cy="45850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A6DB50D-74F7-B96C-BCEB-D4E56A33FD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4812" y="4419600"/>
            <a:ext cx="2432736" cy="2286000"/>
          </a:xfrm>
          <a:prstGeom prst="roundRect">
            <a:avLst>
              <a:gd name="adj" fmla="val 470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671698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B49403-9EEC-80CD-E414-8430A8F292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8B7B6870-4E87-B316-68B0-45059B4437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8449" y="789138"/>
            <a:ext cx="6553200" cy="1343212"/>
          </a:xfrm>
        </p:spPr>
        <p:txBody>
          <a:bodyPr anchor="ctr">
            <a:normAutofit/>
          </a:bodyPr>
          <a:lstStyle/>
          <a:p>
            <a:r>
              <a:rPr lang="en-US" dirty="0"/>
              <a:t>2 Querying Graph</a:t>
            </a:r>
            <a:br>
              <a:rPr lang="en-US" dirty="0"/>
            </a:br>
            <a:r>
              <a:rPr lang="en-US" dirty="0"/>
              <a:t>2.1 Reading Graphs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6AF128-8F7B-CFB8-41F6-F2B0D3895986}"/>
              </a:ext>
            </a:extLst>
          </p:cNvPr>
          <p:cNvSpPr txBox="1">
            <a:spLocks/>
          </p:cNvSpPr>
          <p:nvPr/>
        </p:nvSpPr>
        <p:spPr>
          <a:xfrm>
            <a:off x="836612" y="28876"/>
            <a:ext cx="6145636" cy="863600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/>
              <a:t>Neo4j Fundamentals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52F595-A7A0-B322-0D5F-AE977AED6B79}"/>
              </a:ext>
            </a:extLst>
          </p:cNvPr>
          <p:cNvSpPr txBox="1"/>
          <p:nvPr/>
        </p:nvSpPr>
        <p:spPr>
          <a:xfrm>
            <a:off x="2299246" y="685800"/>
            <a:ext cx="1329210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08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0E07D78-78CA-572B-9008-A8083622C6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9138"/>
            <a:ext cx="2385815" cy="12398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D37BDA5-D366-178A-E9E8-4D7C4B2C295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455612" y="2132349"/>
            <a:ext cx="9523412" cy="44709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33B6585-0BF8-62A9-130C-B7B8AEBB7B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6344" y="3886200"/>
            <a:ext cx="3905359" cy="23622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C53F7C6-4C36-3F4D-498D-41DF8FFF8DAF}"/>
              </a:ext>
            </a:extLst>
          </p:cNvPr>
          <p:cNvSpPr txBox="1"/>
          <p:nvPr/>
        </p:nvSpPr>
        <p:spPr>
          <a:xfrm>
            <a:off x="4197790" y="5607197"/>
            <a:ext cx="37254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https://sandbox.neo4j.com/</a:t>
            </a:r>
          </a:p>
        </p:txBody>
      </p:sp>
    </p:spTree>
    <p:extLst>
      <p:ext uri="{BB962C8B-B14F-4D97-AF65-F5344CB8AC3E}">
        <p14:creationId xmlns:p14="http://schemas.microsoft.com/office/powerpoint/2010/main" val="3021457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ech 16x9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  <a:extLst>
    <a:ext uri="{05A4C25C-085E-4340-85A3-A5531E510DB2}">
      <thm15:themeFamily xmlns:thm15="http://schemas.microsoft.com/office/thememl/2012/main" name="TF02787990.potx" id="{BDB9CD5E-36EC-45F3-B87D-6D062B8A3823}" vid="{51682E2F-7C85-4D6F-AD40-072EFC83910D}"/>
    </a:ext>
  </a:extLst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ocPublishedLinkedAssetsLookup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LocLastLocAttemptVersionTypeLookup xmlns="4873beb7-5857-4685-be1f-d57550cc96cc" xsi:nil="true"/>
    <DirectSourceMarket xmlns="4873beb7-5857-4685-be1f-d57550cc96cc" xsi:nil="true"/>
    <ThumbnailAssetId xmlns="4873beb7-5857-4685-be1f-d57550cc96cc" xsi:nil="true"/>
    <PrimaryImageGen xmlns="4873beb7-5857-4685-be1f-d57550cc96cc">false</PrimaryImageGen>
    <LocNewPublishedVersionLookup xmlns="4873beb7-5857-4685-be1f-d57550cc96cc" xsi:nil="true"/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LocOverallPublishStatusLookup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LocOverallLocStatusLookup xmlns="4873beb7-5857-4685-be1f-d57550cc96cc" xsi:nil="true"/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1345093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>This simple template design works for technology and  businesses, but it's versatile enough to use in other contexts.  It features multiple slide layouts designed for widescreen (16x9 resolution) and includes a sample SmartArt list and chart that are easily editable.</APDescription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2011-11-26T00:30:00+00:00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TemplateStatus xmlns="4873beb7-5857-4685-be1f-d57550cc96cc">Complete</TemplateStatus>
    <Downloads xmlns="4873beb7-5857-4685-be1f-d57550cc96cc">0</Downloads>
    <OOCacheId xmlns="4873beb7-5857-4685-be1f-d57550cc96cc" xsi:nil="true"/>
    <IsDeleted xmlns="4873beb7-5857-4685-be1f-d57550cc96cc">false</IsDeleted>
    <LocPublishedDependentAssetsLookup xmlns="4873beb7-5857-4685-be1f-d57550cc96cc" xsi:nil="true"/>
    <TPExecutable xmlns="4873beb7-5857-4685-be1f-d57550cc96cc" xsi:nil="true"/>
    <EditorialTags xmlns="4873beb7-5857-4685-be1f-d57550cc96cc" xsi:nil="true"/>
    <SubmitterId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TP102787989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694266</LocLastLocAttemptVersionLookup>
    <LocProcessedForHandoffsLookup xmlns="4873beb7-5857-4685-be1f-d57550cc96cc" xsi:nil="true"/>
    <IsSearchable xmlns="4873beb7-5857-4685-be1f-d57550cc96cc">true</IsSearchable>
    <TemplateTemplateType xmlns="4873beb7-5857-4685-be1f-d57550cc96cc">PowerPoint Presentation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LocOverallPreviewStatusLookup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 xsi:nil="true"/>
    <OutputCachingOn xmlns="4873beb7-5857-4685-be1f-d57550cc96cc">false</OutputCachingOn>
    <AverageRating xmlns="4873beb7-5857-4685-be1f-d57550cc96cc" xsi:nil="true"/>
    <APAuthor xmlns="4873beb7-5857-4685-be1f-d57550cc96cc">
      <UserInfo>
        <DisplayName>REDMOND\kristaa</DisplayName>
        <AccountId>136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LocProcessedForMarketsLookup xmlns="4873beb7-5857-4685-be1f-d57550cc96cc" xsi:nil="true"/>
    <TPLaunchHelpLinkType xmlns="4873beb7-5857-4685-be1f-d57550cc96cc">Template</TPLaunchHelpLinkType>
    <OriginalRelease xmlns="4873beb7-5857-4685-be1f-d57550cc96cc">15</OriginalRelease>
    <LocalizationTagsTaxHTField0 xmlns="4873beb7-5857-4685-be1f-d57550cc96cc">
      <Terms xmlns="http://schemas.microsoft.com/office/infopath/2007/PartnerControls"/>
    </LocalizationTagsTaxHTField0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LocOverallHandbackStatusLookup xmlns="4873beb7-5857-4685-be1f-d57550cc96cc" xsi:nil="true"/>
    <ShowIn xmlns="4873beb7-5857-4685-be1f-d57550cc96cc">Show everywhere</ShowIn>
    <UANotes xmlns="4873beb7-5857-4685-be1f-d57550cc96cc" xsi:nil="true"/>
    <InternalTagsTaxHTField0 xmlns="4873beb7-5857-4685-be1f-d57550cc96cc">
      <Terms xmlns="http://schemas.microsoft.com/office/infopath/2007/PartnerControls"/>
    </InternalTagsTaxHTField0>
    <CSXHash xmlns="4873beb7-5857-4685-be1f-d57550cc96cc" xsi:nil="true"/>
    <VoteCount xmlns="4873beb7-5857-4685-be1f-d57550cc96cc" xsi:nil="true"/>
    <AssetExpire xmlns="4873beb7-5857-4685-be1f-d57550cc96cc">2029-05-12T07:00:00+00:00</AssetExpire>
    <DSATActionTaken xmlns="4873beb7-5857-4685-be1f-d57550cc96cc" xsi:nil="true"/>
    <CSXSubmissionMarket xmlns="4873beb7-5857-4685-be1f-d57550cc96cc" xsi:nil="true"/>
    <LocMarketGroupTiers2 xmlns="4873beb7-5857-4685-be1f-d57550cc96cc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60C67BEE-D13F-4BD2-98A5-34D8A0977F68}">
  <ds:schemaRefs>
    <ds:schemaRef ds:uri="4873beb7-5857-4685-be1f-d57550cc96cc"/>
    <ds:schemaRef ds:uri="http://schemas.openxmlformats.org/package/2006/metadata/core-properties"/>
    <ds:schemaRef ds:uri="http://purl.org/dc/terms/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A09BF4D4-EF60-4196-BFC3-9462D607978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Triple circuit lines presentation (widescreen)</Template>
  <TotalTime>4101</TotalTime>
  <Words>200</Words>
  <Application>Microsoft Office PowerPoint</Application>
  <PresentationFormat>Custom</PresentationFormat>
  <Paragraphs>44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Tech 16x9</vt:lpstr>
      <vt:lpstr>Neo4j Fundamentals</vt:lpstr>
      <vt:lpstr>3. Exploring Neo4j 3.1 Get Neo4j</vt:lpstr>
      <vt:lpstr>1. Graph Thinking 1.1 What is Neo4j? – Create a Node</vt:lpstr>
      <vt:lpstr>1. Graph Thinking 1.1 What is Neo4j? – Create more Nodes</vt:lpstr>
      <vt:lpstr>1. Graph Thinking 1.1 What is Neo4j? – Create Relationships</vt:lpstr>
      <vt:lpstr>1. Graph Thinking 1.1 What is Neo4j? – Create Properties</vt:lpstr>
      <vt:lpstr>1. Graph Thinking 1.2 Thinking In Graphs</vt:lpstr>
      <vt:lpstr>1. Graph Thinking 1.3 Graphs are Everywhere</vt:lpstr>
      <vt:lpstr>2 Querying Graph 2.1 Reading Graphs</vt:lpstr>
      <vt:lpstr>2 Querying Graph 2.2 Pattern Matching</vt:lpstr>
      <vt:lpstr>2 Querying Graph 2.3 Creating Graphs</vt:lpstr>
      <vt:lpstr>3. Exploring Neo4j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Xiaoqi Zhao</dc:creator>
  <cp:lastModifiedBy>Xiaoqi Zhao</cp:lastModifiedBy>
  <cp:revision>24</cp:revision>
  <dcterms:created xsi:type="dcterms:W3CDTF">2025-09-27T03:02:45Z</dcterms:created>
  <dcterms:modified xsi:type="dcterms:W3CDTF">2025-10-08T04:21:58Z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CampaignTags">
    <vt:lpwstr/>
  </property>
  <property fmtid="{D5CDD505-2E9C-101B-9397-08002B2CF9AE}" pid="7" name="ScenarioTags">
    <vt:lpwstr/>
  </property>
  <property fmtid="{D5CDD505-2E9C-101B-9397-08002B2CF9AE}" pid="8" name="MSIP_Label_19540963-e559-4020-8a90-fe8a502c2801_Enabled">
    <vt:lpwstr>true</vt:lpwstr>
  </property>
  <property fmtid="{D5CDD505-2E9C-101B-9397-08002B2CF9AE}" pid="9" name="MSIP_Label_19540963-e559-4020-8a90-fe8a502c2801_SetDate">
    <vt:lpwstr>2025-09-27T03:07:57Z</vt:lpwstr>
  </property>
  <property fmtid="{D5CDD505-2E9C-101B-9397-08002B2CF9AE}" pid="10" name="MSIP_Label_19540963-e559-4020-8a90-fe8a502c2801_Method">
    <vt:lpwstr>Standard</vt:lpwstr>
  </property>
  <property fmtid="{D5CDD505-2E9C-101B-9397-08002B2CF9AE}" pid="11" name="MSIP_Label_19540963-e559-4020-8a90-fe8a502c2801_Name">
    <vt:lpwstr>19540963-e559-4020-8a90-fe8a502c2801</vt:lpwstr>
  </property>
  <property fmtid="{D5CDD505-2E9C-101B-9397-08002B2CF9AE}" pid="12" name="MSIP_Label_19540963-e559-4020-8a90-fe8a502c2801_SiteId">
    <vt:lpwstr>f25493ae-1c98-41d7-8a33-0be75f5fe603</vt:lpwstr>
  </property>
  <property fmtid="{D5CDD505-2E9C-101B-9397-08002B2CF9AE}" pid="13" name="MSIP_Label_19540963-e559-4020-8a90-fe8a502c2801_ActionId">
    <vt:lpwstr>97b04000-7970-4628-81b4-cb1a71b537cc</vt:lpwstr>
  </property>
  <property fmtid="{D5CDD505-2E9C-101B-9397-08002B2CF9AE}" pid="14" name="MSIP_Label_19540963-e559-4020-8a90-fe8a502c2801_ContentBits">
    <vt:lpwstr>0</vt:lpwstr>
  </property>
  <property fmtid="{D5CDD505-2E9C-101B-9397-08002B2CF9AE}" pid="15" name="MSIP_Label_19540963-e559-4020-8a90-fe8a502c2801_Tag">
    <vt:lpwstr>10, 3, 0, 1</vt:lpwstr>
  </property>
</Properties>
</file>